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343" r:id="rId2"/>
    <p:sldId id="363" r:id="rId3"/>
    <p:sldId id="346" r:id="rId4"/>
    <p:sldId id="372" r:id="rId5"/>
    <p:sldId id="368" r:id="rId6"/>
    <p:sldId id="364" r:id="rId7"/>
    <p:sldId id="371" r:id="rId8"/>
    <p:sldId id="365" r:id="rId9"/>
    <p:sldId id="389" r:id="rId10"/>
    <p:sldId id="383" r:id="rId11"/>
    <p:sldId id="366" r:id="rId12"/>
    <p:sldId id="370" r:id="rId13"/>
    <p:sldId id="392" r:id="rId14"/>
    <p:sldId id="394" r:id="rId15"/>
    <p:sldId id="334" r:id="rId16"/>
    <p:sldId id="390" r:id="rId17"/>
    <p:sldId id="31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p:cViewPr varScale="1">
        <p:scale>
          <a:sx n="97" d="100"/>
          <a:sy n="97" d="100"/>
        </p:scale>
        <p:origin x="300" y="41"/>
      </p:cViewPr>
      <p:guideLst/>
    </p:cSldViewPr>
  </p:slid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mi_\Desktop\it115\survey\SurveyGraphresults_6%207%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Programming Languages</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 Importance  </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Today vs In 5 Years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Today</c:v>
                </c:pt>
              </c:strCache>
            </c:strRef>
          </c:tx>
          <c:spPr>
            <a:solidFill>
              <a:schemeClr val="accent1"/>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Sheet1!$B$2:$N$2</c:f>
              <c:numCache>
                <c:formatCode>General</c:formatCode>
                <c:ptCount val="13"/>
                <c:pt idx="0">
                  <c:v>3.7692307692307598</c:v>
                </c:pt>
                <c:pt idx="1">
                  <c:v>4</c:v>
                </c:pt>
                <c:pt idx="2">
                  <c:v>3.7692307692307598</c:v>
                </c:pt>
                <c:pt idx="3">
                  <c:v>4.1538461538461497</c:v>
                </c:pt>
                <c:pt idx="4">
                  <c:v>3.6153846153846101</c:v>
                </c:pt>
                <c:pt idx="5">
                  <c:v>3.9230769230769198</c:v>
                </c:pt>
                <c:pt idx="6">
                  <c:v>3.4615384615384599</c:v>
                </c:pt>
                <c:pt idx="7">
                  <c:v>2.6923076923076898</c:v>
                </c:pt>
                <c:pt idx="8">
                  <c:v>3.9230769230769198</c:v>
                </c:pt>
                <c:pt idx="9">
                  <c:v>2.6923076923076898</c:v>
                </c:pt>
                <c:pt idx="10">
                  <c:v>3.461538</c:v>
                </c:pt>
                <c:pt idx="11">
                  <c:v>2.07692307692307</c:v>
                </c:pt>
                <c:pt idx="12">
                  <c:v>4</c:v>
                </c:pt>
              </c:numCache>
            </c:numRef>
          </c:val>
          <c:extLst>
            <c:ext xmlns:c16="http://schemas.microsoft.com/office/drawing/2014/chart" uri="{C3380CC4-5D6E-409C-BE32-E72D297353CC}">
              <c16:uniqueId val="{00000000-B76B-431A-B70B-F921F07348DD}"/>
            </c:ext>
          </c:extLst>
        </c:ser>
        <c:ser>
          <c:idx val="1"/>
          <c:order val="1"/>
          <c:tx>
            <c:strRef>
              <c:f>Sheet1!$A$3</c:f>
              <c:strCache>
                <c:ptCount val="1"/>
                <c:pt idx="0">
                  <c:v>In 5 Years</c:v>
                </c:pt>
              </c:strCache>
            </c:strRef>
          </c:tx>
          <c:spPr>
            <a:solidFill>
              <a:schemeClr val="accent2"/>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Sheet1!$B$3:$N$3</c:f>
              <c:numCache>
                <c:formatCode>General</c:formatCode>
                <c:ptCount val="13"/>
                <c:pt idx="0">
                  <c:v>2.7692307692307598</c:v>
                </c:pt>
                <c:pt idx="1">
                  <c:v>3</c:v>
                </c:pt>
                <c:pt idx="2">
                  <c:v>3</c:v>
                </c:pt>
                <c:pt idx="3">
                  <c:v>2.6153846153846101</c:v>
                </c:pt>
                <c:pt idx="4">
                  <c:v>3.3076923076922999</c:v>
                </c:pt>
                <c:pt idx="5">
                  <c:v>3.4615384615384599</c:v>
                </c:pt>
                <c:pt idx="6">
                  <c:v>3.07692307692307</c:v>
                </c:pt>
                <c:pt idx="7">
                  <c:v>2.84615384615384</c:v>
                </c:pt>
                <c:pt idx="8">
                  <c:v>4.1538461538461497</c:v>
                </c:pt>
                <c:pt idx="9">
                  <c:v>3</c:v>
                </c:pt>
                <c:pt idx="10">
                  <c:v>3.3076923076922999</c:v>
                </c:pt>
                <c:pt idx="11">
                  <c:v>1.6153846153846101</c:v>
                </c:pt>
                <c:pt idx="12">
                  <c:v>5</c:v>
                </c:pt>
              </c:numCache>
            </c:numRef>
          </c:val>
          <c:extLst>
            <c:ext xmlns:c16="http://schemas.microsoft.com/office/drawing/2014/chart" uri="{C3380CC4-5D6E-409C-BE32-E72D297353CC}">
              <c16:uniqueId val="{00000001-B76B-431A-B70B-F921F07348DD}"/>
            </c:ext>
          </c:extLst>
        </c:ser>
        <c:dLbls>
          <c:showLegendKey val="0"/>
          <c:showVal val="0"/>
          <c:showCatName val="0"/>
          <c:showSerName val="0"/>
          <c:showPercent val="0"/>
          <c:showBubbleSize val="0"/>
        </c:dLbls>
        <c:gapWidth val="150"/>
        <c:shape val="box"/>
        <c:axId val="1120740528"/>
        <c:axId val="1120740944"/>
        <c:axId val="0"/>
      </c:bar3DChart>
      <c:catAx>
        <c:axId val="11207405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944"/>
        <c:crosses val="autoZero"/>
        <c:auto val="1"/>
        <c:lblAlgn val="ctr"/>
        <c:lblOffset val="100"/>
        <c:noMultiLvlLbl val="0"/>
      </c:catAx>
      <c:valAx>
        <c:axId val="112074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244F-FC59-4D21-9C20-E47A4BAD905E}"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DA309-D4EC-43A2-998B-166445BD2347}" type="slidenum">
              <a:rPr lang="en-US" smtClean="0"/>
              <a:t>‹#›</a:t>
            </a:fld>
            <a:endParaRPr lang="en-US"/>
          </a:p>
        </p:txBody>
      </p:sp>
    </p:spTree>
    <p:extLst>
      <p:ext uri="{BB962C8B-B14F-4D97-AF65-F5344CB8AC3E}">
        <p14:creationId xmlns:p14="http://schemas.microsoft.com/office/powerpoint/2010/main" val="244923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a:t>
            </a:fld>
            <a:endParaRPr lang="en-US"/>
          </a:p>
        </p:txBody>
      </p:sp>
    </p:spTree>
    <p:extLst>
      <p:ext uri="{BB962C8B-B14F-4D97-AF65-F5344CB8AC3E}">
        <p14:creationId xmlns:p14="http://schemas.microsoft.com/office/powerpoint/2010/main" val="295392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10</a:t>
            </a:fld>
            <a:endParaRPr lang="en-US"/>
          </a:p>
        </p:txBody>
      </p:sp>
    </p:spTree>
    <p:extLst>
      <p:ext uri="{BB962C8B-B14F-4D97-AF65-F5344CB8AC3E}">
        <p14:creationId xmlns:p14="http://schemas.microsoft.com/office/powerpoint/2010/main" val="23540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11</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12</a:t>
            </a:fld>
            <a:endParaRPr lang="en-US"/>
          </a:p>
        </p:txBody>
      </p:sp>
    </p:spTree>
    <p:extLst>
      <p:ext uri="{BB962C8B-B14F-4D97-AF65-F5344CB8AC3E}">
        <p14:creationId xmlns:p14="http://schemas.microsoft.com/office/powerpoint/2010/main" val="404658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13</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14</a:t>
            </a:fld>
            <a:endParaRPr lang="en-US"/>
          </a:p>
        </p:txBody>
      </p:sp>
    </p:spTree>
    <p:extLst>
      <p:ext uri="{BB962C8B-B14F-4D97-AF65-F5344CB8AC3E}">
        <p14:creationId xmlns:p14="http://schemas.microsoft.com/office/powerpoint/2010/main" val="3589486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15</a:t>
            </a:fld>
            <a:endParaRPr lang="en-US"/>
          </a:p>
        </p:txBody>
      </p:sp>
    </p:spTree>
    <p:extLst>
      <p:ext uri="{BB962C8B-B14F-4D97-AF65-F5344CB8AC3E}">
        <p14:creationId xmlns:p14="http://schemas.microsoft.com/office/powerpoint/2010/main" val="19747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16</a:t>
            </a:fld>
            <a:endParaRPr lang="en-US"/>
          </a:p>
        </p:txBody>
      </p:sp>
    </p:spTree>
    <p:extLst>
      <p:ext uri="{BB962C8B-B14F-4D97-AF65-F5344CB8AC3E}">
        <p14:creationId xmlns:p14="http://schemas.microsoft.com/office/powerpoint/2010/main" val="269977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 ALL</a:t>
            </a:r>
          </a:p>
        </p:txBody>
      </p:sp>
      <p:sp>
        <p:nvSpPr>
          <p:cNvPr id="4" name="Slide Number Placeholder 3"/>
          <p:cNvSpPr>
            <a:spLocks noGrp="1"/>
          </p:cNvSpPr>
          <p:nvPr>
            <p:ph type="sldNum" sz="quarter" idx="5"/>
          </p:nvPr>
        </p:nvSpPr>
        <p:spPr/>
        <p:txBody>
          <a:bodyPr/>
          <a:lstStyle/>
          <a:p>
            <a:fld id="{B28DA309-D4EC-43A2-998B-166445BD2347}" type="slidenum">
              <a:rPr lang="en-US" smtClean="0"/>
              <a:t>17</a:t>
            </a:fld>
            <a:endParaRPr lang="en-US"/>
          </a:p>
        </p:txBody>
      </p:sp>
    </p:spTree>
    <p:extLst>
      <p:ext uri="{BB962C8B-B14F-4D97-AF65-F5344CB8AC3E}">
        <p14:creationId xmlns:p14="http://schemas.microsoft.com/office/powerpoint/2010/main" val="48846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2</a:t>
            </a:fld>
            <a:endParaRPr lang="en-US"/>
          </a:p>
        </p:txBody>
      </p:sp>
    </p:spTree>
    <p:extLst>
      <p:ext uri="{BB962C8B-B14F-4D97-AF65-F5344CB8AC3E}">
        <p14:creationId xmlns:p14="http://schemas.microsoft.com/office/powerpoint/2010/main" val="379959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B28DA309-D4EC-43A2-998B-166445BD2347}" type="slidenum">
              <a:rPr lang="en-US" smtClean="0"/>
              <a:t>3</a:t>
            </a:fld>
            <a:endParaRPr lang="en-US"/>
          </a:p>
        </p:txBody>
      </p:sp>
    </p:spTree>
    <p:extLst>
      <p:ext uri="{BB962C8B-B14F-4D97-AF65-F5344CB8AC3E}">
        <p14:creationId xmlns:p14="http://schemas.microsoft.com/office/powerpoint/2010/main" val="29853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4</a:t>
            </a:fld>
            <a:endParaRPr lang="en-US"/>
          </a:p>
        </p:txBody>
      </p:sp>
    </p:spTree>
    <p:extLst>
      <p:ext uri="{BB962C8B-B14F-4D97-AF65-F5344CB8AC3E}">
        <p14:creationId xmlns:p14="http://schemas.microsoft.com/office/powerpoint/2010/main" val="38873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5</a:t>
            </a:fld>
            <a:endParaRPr lang="en-US"/>
          </a:p>
        </p:txBody>
      </p:sp>
    </p:spTree>
    <p:extLst>
      <p:ext uri="{BB962C8B-B14F-4D97-AF65-F5344CB8AC3E}">
        <p14:creationId xmlns:p14="http://schemas.microsoft.com/office/powerpoint/2010/main" val="498076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6</a:t>
            </a:fld>
            <a:endParaRPr lang="en-US"/>
          </a:p>
        </p:txBody>
      </p:sp>
    </p:spTree>
    <p:extLst>
      <p:ext uri="{BB962C8B-B14F-4D97-AF65-F5344CB8AC3E}">
        <p14:creationId xmlns:p14="http://schemas.microsoft.com/office/powerpoint/2010/main" val="97693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7</a:t>
            </a:fld>
            <a:endParaRPr lang="en-US"/>
          </a:p>
        </p:txBody>
      </p:sp>
    </p:spTree>
    <p:extLst>
      <p:ext uri="{BB962C8B-B14F-4D97-AF65-F5344CB8AC3E}">
        <p14:creationId xmlns:p14="http://schemas.microsoft.com/office/powerpoint/2010/main" val="39750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8</a:t>
            </a:fld>
            <a:endParaRPr lang="en-US"/>
          </a:p>
        </p:txBody>
      </p:sp>
    </p:spTree>
    <p:extLst>
      <p:ext uri="{BB962C8B-B14F-4D97-AF65-F5344CB8AC3E}">
        <p14:creationId xmlns:p14="http://schemas.microsoft.com/office/powerpoint/2010/main" val="134941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9</a:t>
            </a:fld>
            <a:endParaRPr lang="en-US"/>
          </a:p>
        </p:txBody>
      </p:sp>
    </p:spTree>
    <p:extLst>
      <p:ext uri="{BB962C8B-B14F-4D97-AF65-F5344CB8AC3E}">
        <p14:creationId xmlns:p14="http://schemas.microsoft.com/office/powerpoint/2010/main" val="925044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6/7/2022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6/7/2022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3">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3"/>
          <a:stretch>
            <a:fillRect/>
          </a:stretch>
        </p:blipFill>
        <p:spPr>
          <a:xfrm>
            <a:off x="5299075" y="1640840"/>
            <a:ext cx="5866765" cy="1552575"/>
          </a:xfrm>
          <a:prstGeom prst="rect">
            <a:avLst/>
          </a:prstGeom>
        </p:spPr>
      </p:pic>
      <p:pic>
        <p:nvPicPr>
          <p:cNvPr id="6" name="Picture 5"/>
          <p:cNvPicPr>
            <a:picLocks noChangeAspect="1"/>
          </p:cNvPicPr>
          <p:nvPr/>
        </p:nvPicPr>
        <p:blipFill>
          <a:blip r:embed="rId4"/>
          <a:stretch>
            <a:fillRect/>
          </a:stretch>
        </p:blipFill>
        <p:spPr>
          <a:xfrm>
            <a:off x="5641975" y="3683635"/>
            <a:ext cx="5523865" cy="205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RICKY – Summary of Project Pages, Assets</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4294967295"/>
          </p:nvPr>
        </p:nvSpPr>
        <p:spPr>
          <a:xfrm>
            <a:off x="1485900" y="3291983"/>
            <a:ext cx="3866493" cy="342900"/>
          </a:xfrm>
        </p:spPr>
        <p:txBody>
          <a:bodyPr>
            <a:noAutofit/>
          </a:bodyPr>
          <a:lstStyle/>
          <a:p>
            <a:r>
              <a:rPr lang="en-US" b="1" dirty="0"/>
              <a:t>Basic Requirements &amp; Setup</a:t>
            </a:r>
          </a:p>
        </p:txBody>
      </p:sp>
      <p:sp>
        <p:nvSpPr>
          <p:cNvPr id="4" name="Text Placeholder 3"/>
          <p:cNvSpPr>
            <a:spLocks noGrp="1"/>
          </p:cNvSpPr>
          <p:nvPr>
            <p:ph type="body" sz="half" idx="4294967295"/>
          </p:nvPr>
        </p:nvSpPr>
        <p:spPr>
          <a:xfrm>
            <a:off x="1485900" y="3909904"/>
            <a:ext cx="8824913" cy="1676400"/>
          </a:xfrm>
        </p:spPr>
        <p:txBody>
          <a:bodyPr/>
          <a:lstStyle/>
          <a:p>
            <a:pPr marL="342900" indent="-342900">
              <a:buFont typeface="+mj-lt"/>
              <a:buAutoNum type="arabicPeriod"/>
            </a:pPr>
            <a:r>
              <a:rPr lang="en-US" dirty="0"/>
              <a:t>A virtual server</a:t>
            </a:r>
          </a:p>
          <a:p>
            <a:pPr marL="342900" indent="-342900">
              <a:buFont typeface="+mj-lt"/>
              <a:buAutoNum type="arabicPeriod"/>
            </a:pPr>
            <a:r>
              <a:rPr lang="en-US" dirty="0"/>
              <a:t>A Web Server</a:t>
            </a:r>
          </a:p>
          <a:p>
            <a:pPr marL="342900" indent="-342900">
              <a:buFont typeface="+mj-lt"/>
              <a:buAutoNum type="arabicPeriod"/>
            </a:pPr>
            <a:r>
              <a:rPr lang="en-US" dirty="0"/>
              <a:t>A </a:t>
            </a:r>
            <a:r>
              <a:rPr lang="en-US" dirty="0" err="1"/>
              <a:t>Databse</a:t>
            </a:r>
            <a:r>
              <a:rPr lang="en-US" dirty="0"/>
              <a:t> management System</a:t>
            </a:r>
          </a:p>
          <a:p>
            <a:pPr marL="342900" indent="-342900">
              <a:buFont typeface="+mj-lt"/>
              <a:buAutoNum type="arabicPeriod"/>
            </a:pPr>
            <a:r>
              <a:rPr lang="en-US" dirty="0"/>
              <a:t>PHP v8.2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4294967295"/>
          </p:nvPr>
        </p:nvSpPr>
        <p:spPr>
          <a:xfrm>
            <a:off x="1505607" y="3477228"/>
            <a:ext cx="2423948" cy="342900"/>
          </a:xfrm>
        </p:spPr>
        <p:txBody>
          <a:bodyPr>
            <a:noAutofit/>
          </a:bodyPr>
          <a:lstStyle/>
          <a:p>
            <a:r>
              <a:rPr lang="en-US" b="1" dirty="0"/>
              <a:t>Deployment</a:t>
            </a:r>
            <a:endParaRPr lang="en-US" sz="1200" dirty="0"/>
          </a:p>
        </p:txBody>
      </p:sp>
      <p:sp>
        <p:nvSpPr>
          <p:cNvPr id="4" name="Text Placeholder 3"/>
          <p:cNvSpPr>
            <a:spLocks noGrp="1"/>
          </p:cNvSpPr>
          <p:nvPr>
            <p:ph type="body" sz="half" idx="4294967295"/>
          </p:nvPr>
        </p:nvSpPr>
        <p:spPr>
          <a:xfrm>
            <a:off x="1407072" y="4110914"/>
            <a:ext cx="8824913" cy="1676400"/>
          </a:xfrm>
        </p:spPr>
        <p:txBody>
          <a:bodyPr/>
          <a:lstStyle/>
          <a:p>
            <a:pPr marL="342900" indent="-342900">
              <a:buFont typeface="+mj-lt"/>
              <a:buAutoNum type="arabicPeriod"/>
            </a:pPr>
            <a:r>
              <a:rPr lang="en-US" dirty="0"/>
              <a:t>Clone the project git repo to the virtual server.</a:t>
            </a:r>
          </a:p>
          <a:p>
            <a:pPr marL="342900" indent="-342900">
              <a:buFont typeface="+mj-lt"/>
              <a:buAutoNum type="arabicPeriod"/>
            </a:pPr>
            <a:r>
              <a:rPr lang="en-US" dirty="0"/>
              <a:t>Create an SSH key to authenticate with </a:t>
            </a:r>
            <a:r>
              <a:rPr lang="en-US" dirty="0" err="1"/>
              <a:t>Github</a:t>
            </a:r>
            <a:endParaRPr lang="en-US" dirty="0"/>
          </a:p>
          <a:p>
            <a:pPr marL="342900" indent="-342900">
              <a:buFont typeface="+mj-lt"/>
              <a:buAutoNum type="arabicPeriod"/>
            </a:pPr>
            <a:r>
              <a:rPr lang="en-US" dirty="0"/>
              <a:t>Pull - Repeat</a:t>
            </a:r>
          </a:p>
          <a:p>
            <a:pPr marL="342900" indent="-342900">
              <a:buFont typeface="+mj-lt"/>
              <a:buAutoNum type="arabicPeriod"/>
            </a:pPr>
            <a:endParaRPr lang="en-US" dirty="0"/>
          </a:p>
        </p:txBody>
      </p:sp>
      <p:sp>
        <p:nvSpPr>
          <p:cNvPr id="5" name="Text Placeholder 2">
            <a:extLst>
              <a:ext uri="{FF2B5EF4-FFF2-40B4-BE49-F238E27FC236}">
                <a16:creationId xmlns:a16="http://schemas.microsoft.com/office/drawing/2014/main" id="{7EA9935B-5217-BFF5-55DE-87C488F8DE21}"/>
              </a:ext>
            </a:extLst>
          </p:cNvPr>
          <p:cNvSpPr txBox="1">
            <a:spLocks/>
          </p:cNvSpPr>
          <p:nvPr/>
        </p:nvSpPr>
        <p:spPr bwMode="gray">
          <a:xfrm>
            <a:off x="8675661" y="3424905"/>
            <a:ext cx="2160427" cy="342174"/>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lang="en-US" sz="1400" b="0" i="0" kern="1200" cap="small" dirty="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800" b="1" dirty="0"/>
              <a:t>Final</a:t>
            </a:r>
            <a:r>
              <a:rPr lang="en-US" sz="1200" b="1" dirty="0"/>
              <a:t> </a:t>
            </a:r>
            <a:r>
              <a:rPr lang="en-US" sz="1800" b="1" dirty="0"/>
              <a:t>Deliverable</a:t>
            </a:r>
            <a:r>
              <a:rPr lang="en-US" sz="1200" b="1" dirty="0"/>
              <a:t>:</a:t>
            </a:r>
          </a:p>
          <a:p>
            <a:endParaRPr lang="en-US" sz="1200" b="1" dirty="0"/>
          </a:p>
        </p:txBody>
      </p:sp>
      <p:sp>
        <p:nvSpPr>
          <p:cNvPr id="6" name="TextBox 5">
            <a:extLst>
              <a:ext uri="{FF2B5EF4-FFF2-40B4-BE49-F238E27FC236}">
                <a16:creationId xmlns:a16="http://schemas.microsoft.com/office/drawing/2014/main" id="{E92FBC1C-18B2-0823-117A-5C235F263EFA}"/>
              </a:ext>
            </a:extLst>
          </p:cNvPr>
          <p:cNvSpPr txBox="1"/>
          <p:nvPr/>
        </p:nvSpPr>
        <p:spPr>
          <a:xfrm>
            <a:off x="8444114" y="4039225"/>
            <a:ext cx="2391974" cy="369332"/>
          </a:xfrm>
          <a:prstGeom prst="rect">
            <a:avLst/>
          </a:prstGeom>
          <a:noFill/>
        </p:spPr>
        <p:txBody>
          <a:bodyPr wrap="square" rtlCol="0">
            <a:spAutoFit/>
          </a:bodyPr>
          <a:lstStyle/>
          <a:p>
            <a:r>
              <a:rPr lang="en-US" dirty="0">
                <a:solidFill>
                  <a:srgbClr val="0432FF"/>
                </a:solidFill>
              </a:rPr>
              <a:t>http://107.21.5.253/</a:t>
            </a:r>
          </a:p>
        </p:txBody>
      </p:sp>
    </p:spTree>
    <p:extLst>
      <p:ext uri="{BB962C8B-B14F-4D97-AF65-F5344CB8AC3E}">
        <p14:creationId xmlns:p14="http://schemas.microsoft.com/office/powerpoint/2010/main" val="34782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Languages Are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p:txBody>
          <a:bodyPr/>
          <a:lstStyle/>
          <a:p>
            <a:r>
              <a:rPr lang="en-US" dirty="0"/>
              <a:t>Results</a:t>
            </a:r>
          </a:p>
        </p:txBody>
      </p:sp>
      <p:sp>
        <p:nvSpPr>
          <p:cNvPr id="3" name="Content Placeholder 2"/>
          <p:cNvSpPr>
            <a:spLocks noGrp="1"/>
          </p:cNvSpPr>
          <p:nvPr>
            <p:ph sz="half" idx="2"/>
          </p:nvPr>
        </p:nvSpPr>
        <p:spPr/>
        <p:txBody>
          <a:bodyPr>
            <a:normAutofit fontScale="92500"/>
          </a:bodyPr>
          <a:lstStyle/>
          <a:p>
            <a:r>
              <a:rPr lang="en-US" dirty="0"/>
              <a:t>The top 5 for “today”: HTML, CSS, (Tableau), Python, JavaScript, C#</a:t>
            </a:r>
          </a:p>
          <a:p>
            <a:r>
              <a:rPr lang="en-US" dirty="0"/>
              <a:t>The top 5 for “in 5 years”: (Tableau), Python, JavaScript, Java, SQL, NoSQL</a:t>
            </a:r>
          </a:p>
          <a:p>
            <a:r>
              <a:rPr lang="en-US" dirty="0"/>
              <a:t>Python, Rust, Perl, (and Tableau) had greater scores “in 5 years,” than “today”</a:t>
            </a:r>
          </a:p>
          <a:p>
            <a:r>
              <a:rPr lang="en-US" dirty="0"/>
              <a:t>Note: The scores for “today” were higher on average at 3.46 vs “in 5 years” with 3.01</a:t>
            </a:r>
          </a:p>
          <a:p>
            <a:endParaRPr lang="en-US" dirty="0"/>
          </a:p>
        </p:txBody>
      </p:sp>
      <p:graphicFrame>
        <p:nvGraphicFramePr>
          <p:cNvPr id="8" name="Content Placeholder 7">
            <a:extLst>
              <a:ext uri="{FF2B5EF4-FFF2-40B4-BE49-F238E27FC236}">
                <a16:creationId xmlns:a16="http://schemas.microsoft.com/office/drawing/2014/main" id="{425A680E-7D8C-0122-BA17-38BE4C8B4F36}"/>
              </a:ext>
            </a:extLst>
          </p:cNvPr>
          <p:cNvGraphicFramePr>
            <a:graphicFrameLocks noGrp="1"/>
          </p:cNvGraphicFramePr>
          <p:nvPr>
            <p:ph sz="quarter" idx="4"/>
            <p:extLst>
              <p:ext uri="{D42A27DB-BD31-4B8C-83A1-F6EECF244321}">
                <p14:modId xmlns:p14="http://schemas.microsoft.com/office/powerpoint/2010/main" val="338031805"/>
              </p:ext>
            </p:extLst>
          </p:nvPr>
        </p:nvGraphicFramePr>
        <p:xfrm>
          <a:off x="6031349" y="2454138"/>
          <a:ext cx="5549462" cy="393524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 Is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a:xfrm>
            <a:off x="710501" y="2587149"/>
            <a:ext cx="4825157" cy="576262"/>
          </a:xfrm>
        </p:spPr>
        <p:txBody>
          <a:bodyPr/>
          <a:lstStyle/>
          <a:p>
            <a:r>
              <a:rPr lang="en-US" dirty="0"/>
              <a:t>Detail</a:t>
            </a:r>
          </a:p>
        </p:txBody>
      </p:sp>
      <p:sp>
        <p:nvSpPr>
          <p:cNvPr id="3" name="Content Placeholder 2"/>
          <p:cNvSpPr>
            <a:spLocks noGrp="1"/>
          </p:cNvSpPr>
          <p:nvPr>
            <p:ph sz="half" idx="2"/>
          </p:nvPr>
        </p:nvSpPr>
        <p:spPr>
          <a:xfrm>
            <a:off x="710501" y="3193496"/>
            <a:ext cx="4825158" cy="2840039"/>
          </a:xfrm>
        </p:spPr>
        <p:txBody>
          <a:bodyPr>
            <a:normAutofit/>
          </a:bodyPr>
          <a:lstStyle/>
          <a:p>
            <a:r>
              <a:rPr lang="en-US" dirty="0"/>
              <a:t>Most growth predicted: Java, SQL and NoSQL all +4 (see </a:t>
            </a:r>
          </a:p>
          <a:p>
            <a:r>
              <a:rPr lang="en-US" dirty="0"/>
              <a:t>Biggest drops predicted: HTML, -11; CSS, -5, C# -5</a:t>
            </a:r>
          </a:p>
          <a:p>
            <a:endParaRPr lang="en-US" dirty="0"/>
          </a:p>
        </p:txBody>
      </p:sp>
      <p:graphicFrame>
        <p:nvGraphicFramePr>
          <p:cNvPr id="7" name="Content Placeholder 6">
            <a:extLst>
              <a:ext uri="{FF2B5EF4-FFF2-40B4-BE49-F238E27FC236}">
                <a16:creationId xmlns:a16="http://schemas.microsoft.com/office/drawing/2014/main" id="{B469AFD5-B926-8A39-C877-687B7E0E7C2D}"/>
              </a:ext>
            </a:extLst>
          </p:cNvPr>
          <p:cNvGraphicFramePr>
            <a:graphicFrameLocks noGrp="1"/>
          </p:cNvGraphicFramePr>
          <p:nvPr>
            <p:ph sz="quarter" idx="4"/>
            <p:extLst>
              <p:ext uri="{D42A27DB-BD31-4B8C-83A1-F6EECF244321}">
                <p14:modId xmlns:p14="http://schemas.microsoft.com/office/powerpoint/2010/main" val="557594165"/>
              </p:ext>
            </p:extLst>
          </p:nvPr>
        </p:nvGraphicFramePr>
        <p:xfrm>
          <a:off x="6025236" y="3193496"/>
          <a:ext cx="2011045" cy="2560320"/>
        </p:xfrm>
        <a:graphic>
          <a:graphicData uri="http://schemas.openxmlformats.org/drawingml/2006/table">
            <a:tbl>
              <a:tblPr>
                <a:tableStyleId>{5C22544A-7EE6-4342-B048-85BDC9FD1C3A}</a:tableStyleId>
              </a:tblPr>
              <a:tblGrid>
                <a:gridCol w="741045">
                  <a:extLst>
                    <a:ext uri="{9D8B030D-6E8A-4147-A177-3AD203B41FA5}">
                      <a16:colId xmlns:a16="http://schemas.microsoft.com/office/drawing/2014/main" val="2389646162"/>
                    </a:ext>
                  </a:extLst>
                </a:gridCol>
                <a:gridCol w="789343">
                  <a:extLst>
                    <a:ext uri="{9D8B030D-6E8A-4147-A177-3AD203B41FA5}">
                      <a16:colId xmlns:a16="http://schemas.microsoft.com/office/drawing/2014/main" val="2700200014"/>
                    </a:ext>
                  </a:extLst>
                </a:gridCol>
                <a:gridCol w="480657">
                  <a:extLst>
                    <a:ext uri="{9D8B030D-6E8A-4147-A177-3AD203B41FA5}">
                      <a16:colId xmlns:a16="http://schemas.microsoft.com/office/drawing/2014/main" val="3094880654"/>
                    </a:ext>
                  </a:extLst>
                </a:gridCol>
              </a:tblGrid>
              <a:tr h="182880">
                <a:tc>
                  <a:txBody>
                    <a:bodyPr/>
                    <a:lstStyle/>
                    <a:p>
                      <a:pPr algn="l" fontAlgn="b"/>
                      <a:r>
                        <a:rPr lang="en-US" sz="1100" b="1" i="1" u="none" strike="noStrike">
                          <a:solidFill>
                            <a:schemeClr val="tx2"/>
                          </a:solidFill>
                          <a:effectLst/>
                        </a:rPr>
                        <a:t>Rank</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Today</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896667289"/>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HTML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174857577"/>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CSS</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46984248"/>
                  </a:ext>
                </a:extLst>
              </a:tr>
              <a:tr h="182880">
                <a:tc>
                  <a:txBody>
                    <a:bodyPr/>
                    <a:lstStyle/>
                    <a:p>
                      <a:pPr algn="l" fontAlgn="b"/>
                      <a:r>
                        <a:rPr lang="en-US" sz="1100" u="none" strike="noStrike">
                          <a:effectLst/>
                        </a:rPr>
                        <a:t>(2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49174101"/>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49483155"/>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28535942"/>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C#</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47915201"/>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66364186"/>
                  </a:ext>
                </a:extLst>
              </a:tr>
              <a:tr h="182880">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Java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558871"/>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521952"/>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71091576"/>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045255078"/>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1381475"/>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588603927"/>
                  </a:ext>
                </a:extLst>
              </a:tr>
            </a:tbl>
          </a:graphicData>
        </a:graphic>
      </p:graphicFrame>
      <p:graphicFrame>
        <p:nvGraphicFramePr>
          <p:cNvPr id="9" name="Table 8">
            <a:extLst>
              <a:ext uri="{FF2B5EF4-FFF2-40B4-BE49-F238E27FC236}">
                <a16:creationId xmlns:a16="http://schemas.microsoft.com/office/drawing/2014/main" id="{46526593-A3C5-5C3E-820A-17B7957CF0DA}"/>
              </a:ext>
            </a:extLst>
          </p:cNvPr>
          <p:cNvGraphicFramePr>
            <a:graphicFrameLocks noGrp="1"/>
          </p:cNvGraphicFramePr>
          <p:nvPr>
            <p:extLst>
              <p:ext uri="{D42A27DB-BD31-4B8C-83A1-F6EECF244321}">
                <p14:modId xmlns:p14="http://schemas.microsoft.com/office/powerpoint/2010/main" val="2605459792"/>
              </p:ext>
            </p:extLst>
          </p:nvPr>
        </p:nvGraphicFramePr>
        <p:xfrm>
          <a:off x="8187450" y="3193496"/>
          <a:ext cx="2120900" cy="2560320"/>
        </p:xfrm>
        <a:graphic>
          <a:graphicData uri="http://schemas.openxmlformats.org/drawingml/2006/table">
            <a:tbl>
              <a:tblPr>
                <a:tableStyleId>{5C22544A-7EE6-4342-B048-85BDC9FD1C3A}</a:tableStyleId>
              </a:tblPr>
              <a:tblGrid>
                <a:gridCol w="850900">
                  <a:extLst>
                    <a:ext uri="{9D8B030D-6E8A-4147-A177-3AD203B41FA5}">
                      <a16:colId xmlns:a16="http://schemas.microsoft.com/office/drawing/2014/main" val="4096144169"/>
                    </a:ext>
                  </a:extLst>
                </a:gridCol>
                <a:gridCol w="787509">
                  <a:extLst>
                    <a:ext uri="{9D8B030D-6E8A-4147-A177-3AD203B41FA5}">
                      <a16:colId xmlns:a16="http://schemas.microsoft.com/office/drawing/2014/main" val="3396049145"/>
                    </a:ext>
                  </a:extLst>
                </a:gridCol>
                <a:gridCol w="482491">
                  <a:extLst>
                    <a:ext uri="{9D8B030D-6E8A-4147-A177-3AD203B41FA5}">
                      <a16:colId xmlns:a16="http://schemas.microsoft.com/office/drawing/2014/main" val="1089041070"/>
                    </a:ext>
                  </a:extLst>
                </a:gridCol>
              </a:tblGrid>
              <a:tr h="182880">
                <a:tc>
                  <a:txBody>
                    <a:bodyPr/>
                    <a:lstStyle/>
                    <a:p>
                      <a:pPr algn="l" fontAlgn="b"/>
                      <a:r>
                        <a:rPr lang="en-US" sz="1100" b="1" i="1" u="none" strike="noStrike" dirty="0">
                          <a:solidFill>
                            <a:schemeClr val="tx2"/>
                          </a:solidFill>
                          <a:effectLst/>
                        </a:rPr>
                        <a:t>Rank</a:t>
                      </a:r>
                      <a:endParaRPr lang="en-US" sz="1100" b="1" i="1" u="none" strike="noStrike" dirty="0">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In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35427278"/>
                  </a:ext>
                </a:extLst>
              </a:tr>
              <a:tr h="182880">
                <a:tc>
                  <a:txBody>
                    <a:bodyPr/>
                    <a:lstStyle/>
                    <a:p>
                      <a:pPr algn="l" fontAlgn="b"/>
                      <a:r>
                        <a:rPr lang="en-US" sz="1100" u="none" strike="noStrike">
                          <a:effectLst/>
                        </a:rPr>
                        <a:t>(1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85312083"/>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9155860"/>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54491693"/>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703222"/>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SQL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74765917"/>
                  </a:ext>
                </a:extLst>
              </a:tr>
              <a:tr h="18288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02609779"/>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CSS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636161901"/>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66346010"/>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23283465"/>
                  </a:ext>
                </a:extLst>
              </a:tr>
              <a:tr h="182880">
                <a:tc>
                  <a:txBody>
                    <a:bodyPr/>
                    <a:lstStyle/>
                    <a:p>
                      <a:pPr algn="l"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2.84</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75737699"/>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824839"/>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HTML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718954886"/>
                  </a:ext>
                </a:extLst>
              </a:tr>
              <a:tr h="182880">
                <a:tc>
                  <a:txBody>
                    <a:bodyPr/>
                    <a:lstStyle/>
                    <a:p>
                      <a:pPr algn="l"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1.61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1762284"/>
                  </a:ext>
                </a:extLst>
              </a:tr>
            </a:tbl>
          </a:graphicData>
        </a:graphic>
      </p:graphicFrame>
      <p:graphicFrame>
        <p:nvGraphicFramePr>
          <p:cNvPr id="10" name="Table 9">
            <a:extLst>
              <a:ext uri="{FF2B5EF4-FFF2-40B4-BE49-F238E27FC236}">
                <a16:creationId xmlns:a16="http://schemas.microsoft.com/office/drawing/2014/main" id="{311875D6-46DC-4F44-35DD-B3CF4D23840E}"/>
              </a:ext>
            </a:extLst>
          </p:cNvPr>
          <p:cNvGraphicFramePr>
            <a:graphicFrameLocks noGrp="1"/>
          </p:cNvGraphicFramePr>
          <p:nvPr>
            <p:extLst>
              <p:ext uri="{D42A27DB-BD31-4B8C-83A1-F6EECF244321}">
                <p14:modId xmlns:p14="http://schemas.microsoft.com/office/powerpoint/2010/main" val="4071663834"/>
              </p:ext>
            </p:extLst>
          </p:nvPr>
        </p:nvGraphicFramePr>
        <p:xfrm>
          <a:off x="10459519" y="3163411"/>
          <a:ext cx="1511300" cy="2716530"/>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1095256857"/>
                    </a:ext>
                  </a:extLst>
                </a:gridCol>
                <a:gridCol w="635000">
                  <a:extLst>
                    <a:ext uri="{9D8B030D-6E8A-4147-A177-3AD203B41FA5}">
                      <a16:colId xmlns:a16="http://schemas.microsoft.com/office/drawing/2014/main" val="1795073755"/>
                    </a:ext>
                  </a:extLst>
                </a:gridCol>
              </a:tblGrid>
              <a:tr h="182880">
                <a:tc>
                  <a:txBody>
                    <a:bodyPr/>
                    <a:lstStyle/>
                    <a:p>
                      <a:pPr algn="l" fontAlgn="b"/>
                      <a:r>
                        <a:rPr lang="en-US" sz="1100" b="1" i="1" u="none" strike="noStrike">
                          <a:solidFill>
                            <a:schemeClr val="tx2"/>
                          </a:solidFill>
                          <a:effectLst/>
                        </a:rPr>
                        <a:t>Over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Change</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0721303"/>
                  </a:ext>
                </a:extLst>
              </a:tr>
              <a:tr h="182880">
                <a:tc>
                  <a:txBody>
                    <a:bodyPr/>
                    <a:lstStyle/>
                    <a:p>
                      <a:pPr algn="l" fontAlgn="b"/>
                      <a:r>
                        <a:rPr lang="en-US" sz="1100" u="none" strike="noStrike">
                          <a:effectLst/>
                        </a:rPr>
                        <a:t>Tableau</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95118027"/>
                  </a:ext>
                </a:extLst>
              </a:tr>
              <a:tr h="182880">
                <a:tc>
                  <a:txBody>
                    <a:bodyPr/>
                    <a:lstStyle/>
                    <a:p>
                      <a:pPr algn="l" fontAlgn="b"/>
                      <a:r>
                        <a:rPr lang="en-US" sz="1100" u="none" strike="noStrike">
                          <a:effectLst/>
                        </a:rPr>
                        <a:t>Python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25566543"/>
                  </a:ext>
                </a:extLst>
              </a:tr>
              <a:tr h="182880">
                <a:tc>
                  <a:txBody>
                    <a:bodyPr/>
                    <a:lstStyle/>
                    <a:p>
                      <a:pPr algn="l" fontAlgn="b"/>
                      <a:r>
                        <a:rPr lang="en-US" sz="1100" u="none" strike="noStrike">
                          <a:effectLst/>
                        </a:rPr>
                        <a:t>JavaScript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23470279"/>
                  </a:ext>
                </a:extLst>
              </a:tr>
              <a:tr h="182880">
                <a:tc>
                  <a:txBody>
                    <a:bodyPr/>
                    <a:lstStyle/>
                    <a:p>
                      <a:pPr algn="l" fontAlgn="b"/>
                      <a:r>
                        <a:rPr lang="en-US" sz="1100" u="none" strike="noStrike">
                          <a:solidFill>
                            <a:srgbClr val="00B050"/>
                          </a:solidFill>
                          <a:effectLst/>
                        </a:rPr>
                        <a:t>Java</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112635408"/>
                  </a:ext>
                </a:extLst>
              </a:tr>
              <a:tr h="182880">
                <a:tc>
                  <a:txBody>
                    <a:bodyPr/>
                    <a:lstStyle/>
                    <a:p>
                      <a:pPr algn="l" fontAlgn="b"/>
                      <a:r>
                        <a:rPr lang="en-US" sz="1100" u="none" strike="noStrike">
                          <a:solidFill>
                            <a:srgbClr val="00B050"/>
                          </a:solidFill>
                          <a:effectLst/>
                        </a:rPr>
                        <a:t>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7667433"/>
                  </a:ext>
                </a:extLst>
              </a:tr>
              <a:tr h="182880">
                <a:tc>
                  <a:txBody>
                    <a:bodyPr/>
                    <a:lstStyle/>
                    <a:p>
                      <a:pPr algn="l" fontAlgn="b"/>
                      <a:r>
                        <a:rPr lang="en-US" sz="1100" u="none" strike="noStrike">
                          <a:solidFill>
                            <a:srgbClr val="00B050"/>
                          </a:solidFill>
                          <a:effectLst/>
                        </a:rPr>
                        <a:t>NoSQL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28813493"/>
                  </a:ext>
                </a:extLst>
              </a:tr>
              <a:tr h="182880">
                <a:tc>
                  <a:txBody>
                    <a:bodyPr/>
                    <a:lstStyle/>
                    <a:p>
                      <a:pPr algn="l" fontAlgn="b"/>
                      <a:r>
                        <a:rPr lang="en-US" sz="1100" u="none" strike="noStrike">
                          <a:solidFill>
                            <a:srgbClr val="FF0000"/>
                          </a:solidFill>
                          <a:effectLst/>
                        </a:rPr>
                        <a:t>CSS</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0931964"/>
                  </a:ext>
                </a:extLst>
              </a:tr>
              <a:tr h="182880">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047780055"/>
                  </a:ext>
                </a:extLst>
              </a:tr>
              <a:tr h="182880">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91007236"/>
                  </a:ext>
                </a:extLst>
              </a:tr>
              <a:tr h="182880">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10223484"/>
                  </a:ext>
                </a:extLst>
              </a:tr>
              <a:tr h="182880">
                <a:tc>
                  <a:txBody>
                    <a:bodyPr/>
                    <a:lstStyle/>
                    <a:p>
                      <a:pPr algn="l" fontAlgn="b"/>
                      <a:r>
                        <a:rPr lang="en-US" sz="1100" u="none" strike="noStrike">
                          <a:solidFill>
                            <a:srgbClr val="FF0000"/>
                          </a:solidFill>
                          <a:effectLst/>
                        </a:rPr>
                        <a:t>C#</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307434185"/>
                  </a:ext>
                </a:extLst>
              </a:tr>
              <a:tr h="182880">
                <a:tc>
                  <a:txBody>
                    <a:bodyPr/>
                    <a:lstStyle/>
                    <a:p>
                      <a:pPr algn="l" fontAlgn="b"/>
                      <a:r>
                        <a:rPr lang="en-US" sz="1100" u="none" strike="noStrike">
                          <a:solidFill>
                            <a:srgbClr val="FF0000"/>
                          </a:solidFill>
                          <a:effectLst/>
                        </a:rPr>
                        <a:t>HTML</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"-11"</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5402781"/>
                  </a:ext>
                </a:extLst>
              </a:tr>
              <a:tr h="182880">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No change</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58113454"/>
                  </a:ext>
                </a:extLst>
              </a:tr>
            </a:tbl>
          </a:graphicData>
        </a:graphic>
      </p:graphicFrame>
    </p:spTree>
    <p:extLst>
      <p:ext uri="{BB962C8B-B14F-4D97-AF65-F5344CB8AC3E}">
        <p14:creationId xmlns:p14="http://schemas.microsoft.com/office/powerpoint/2010/main" val="111331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r>
              <a:rPr lang="en-US" dirty="0"/>
              <a:t>We will each mention the programming language we recommend during the course of the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a:t>survey research and repo</a:t>
            </a:r>
          </a:p>
          <a:p>
            <a:r>
              <a:rPr lang="en-US" dirty="0" err="1"/>
              <a:t>Powerpoint</a:t>
            </a:r>
            <a:r>
              <a:rPr lang="en-US" dirty="0"/>
              <a:t> presentation</a:t>
            </a:r>
          </a:p>
          <a:p>
            <a:endParaRPr lang="en-US" dirty="0"/>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Collaboration, Project Management, Roles</a:t>
            </a:r>
          </a:p>
        </p:txBody>
      </p:sp>
      <p:sp>
        <p:nvSpPr>
          <p:cNvPr id="5" name="Content Placeholder 4"/>
          <p:cNvSpPr>
            <a:spLocks noGrp="1"/>
          </p:cNvSpPr>
          <p:nvPr>
            <p:ph sz="half" idx="1"/>
          </p:nvPr>
        </p:nvSpPr>
        <p:spPr>
          <a:xfrm>
            <a:off x="504497" y="2603500"/>
            <a:ext cx="3838903" cy="3416301"/>
          </a:xfrm>
        </p:spPr>
        <p:txBody>
          <a:bodyPr>
            <a:normAutofit lnSpcReduction="10000"/>
          </a:bodyPr>
          <a:lstStyle/>
          <a:p>
            <a:r>
              <a:rPr lang="en-US" dirty="0"/>
              <a:t>Collaboration </a:t>
            </a:r>
          </a:p>
          <a:p>
            <a:pPr lvl="1"/>
            <a:r>
              <a:rPr lang="en-US" dirty="0"/>
              <a:t>GitHub – files, code updates</a:t>
            </a:r>
          </a:p>
          <a:p>
            <a:pPr lvl="1"/>
            <a:r>
              <a:rPr lang="en-US" dirty="0"/>
              <a:t>Email – communication</a:t>
            </a:r>
          </a:p>
          <a:p>
            <a:r>
              <a:rPr lang="en-US" dirty="0"/>
              <a:t>Project management, deliverables, roles – plan.html</a:t>
            </a:r>
          </a:p>
          <a:p>
            <a:r>
              <a:rPr lang="en-US" dirty="0"/>
              <a:t>Public content on project page</a:t>
            </a:r>
          </a:p>
          <a:p>
            <a:pPr lvl="1"/>
            <a:r>
              <a:rPr lang="en-US" dirty="0"/>
              <a:t>Project page - index.html, styles.css</a:t>
            </a:r>
          </a:p>
          <a:p>
            <a:pPr lvl="1"/>
            <a:r>
              <a:rPr lang="en-US" dirty="0"/>
              <a:t>Survey – separate repo, MySQL data files </a:t>
            </a:r>
          </a:p>
          <a:p>
            <a:endParaRPr lang="en-US" dirty="0"/>
          </a:p>
        </p:txBody>
      </p:sp>
      <p:pic>
        <p:nvPicPr>
          <p:cNvPr id="8" name="Content Placeholder 7"/>
          <p:cNvPicPr>
            <a:picLocks noGrp="1" noChangeAspect="1"/>
          </p:cNvPicPr>
          <p:nvPr>
            <p:ph sz="half" idx="2"/>
          </p:nvPr>
        </p:nvPicPr>
        <p:blipFill>
          <a:blip r:embed="rId3"/>
          <a:stretch>
            <a:fillRect/>
          </a:stretch>
        </p:blipFill>
        <p:spPr>
          <a:xfrm>
            <a:off x="4570118" y="2388841"/>
            <a:ext cx="6556968" cy="3696648"/>
          </a:xfrm>
          <a:ln w="12700">
            <a:solidFill>
              <a:schemeClr val="accent1"/>
            </a:solidFill>
          </a:ln>
        </p:spPr>
      </p:pic>
      <p:pic>
        <p:nvPicPr>
          <p:cNvPr id="4" name="Picture 3">
            <a:extLst>
              <a:ext uri="{FF2B5EF4-FFF2-40B4-BE49-F238E27FC236}">
                <a16:creationId xmlns:a16="http://schemas.microsoft.com/office/drawing/2014/main" id="{BC292219-4CDF-2BBC-8669-AE48653CAF10}"/>
              </a:ext>
            </a:extLst>
          </p:cNvPr>
          <p:cNvPicPr>
            <a:picLocks noChangeAspect="1"/>
          </p:cNvPicPr>
          <p:nvPr/>
        </p:nvPicPr>
        <p:blipFill>
          <a:blip r:embed="rId4"/>
          <a:stretch>
            <a:fillRect/>
          </a:stretch>
        </p:blipFill>
        <p:spPr>
          <a:xfrm>
            <a:off x="8466202" y="2572445"/>
            <a:ext cx="3273515" cy="4007893"/>
          </a:xfrm>
          <a:prstGeom prst="rect">
            <a:avLst/>
          </a:prstGeom>
          <a:ln w="12700">
            <a:solidFill>
              <a:schemeClr val="accent3"/>
            </a:solidFill>
          </a:ln>
        </p:spPr>
      </p:pic>
      <p:pic>
        <p:nvPicPr>
          <p:cNvPr id="6" name="Picture 5">
            <a:extLst>
              <a:ext uri="{FF2B5EF4-FFF2-40B4-BE49-F238E27FC236}">
                <a16:creationId xmlns:a16="http://schemas.microsoft.com/office/drawing/2014/main" id="{DD24211F-C69B-B95F-8D6C-FDA88F75E356}"/>
              </a:ext>
            </a:extLst>
          </p:cNvPr>
          <p:cNvPicPr>
            <a:picLocks noChangeAspect="1"/>
          </p:cNvPicPr>
          <p:nvPr/>
        </p:nvPicPr>
        <p:blipFill>
          <a:blip r:embed="rId5"/>
          <a:stretch>
            <a:fillRect/>
          </a:stretch>
        </p:blipFill>
        <p:spPr>
          <a:xfrm>
            <a:off x="4284279" y="4004100"/>
            <a:ext cx="5569169" cy="2706303"/>
          </a:xfrm>
          <a:prstGeom prst="rect">
            <a:avLst/>
          </a:prstGeom>
          <a:ln w="12700">
            <a:solidFill>
              <a:schemeClr val="tx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Public Content</a:t>
            </a:r>
            <a:br>
              <a:rPr lang="en-US" dirty="0"/>
            </a:br>
            <a:r>
              <a:rPr lang="en-US" dirty="0"/>
              <a:t> </a:t>
            </a:r>
          </a:p>
        </p:txBody>
      </p:sp>
      <p:sp>
        <p:nvSpPr>
          <p:cNvPr id="5" name="Content Placeholder 4"/>
          <p:cNvSpPr>
            <a:spLocks noGrp="1"/>
          </p:cNvSpPr>
          <p:nvPr>
            <p:ph sz="half" idx="1"/>
          </p:nvPr>
        </p:nvSpPr>
        <p:spPr>
          <a:xfrm>
            <a:off x="1154954" y="2603500"/>
            <a:ext cx="3960956" cy="3416301"/>
          </a:xfrm>
        </p:spPr>
        <p:txBody>
          <a:bodyPr/>
          <a:lstStyle/>
          <a:p>
            <a:r>
              <a:rPr lang="en-US" dirty="0"/>
              <a:t>Team  Contributions</a:t>
            </a:r>
          </a:p>
          <a:p>
            <a:pPr lvl="1"/>
            <a:r>
              <a:rPr lang="en-US" dirty="0"/>
              <a:t>Mission</a:t>
            </a:r>
          </a:p>
          <a:p>
            <a:pPr lvl="1"/>
            <a:r>
              <a:rPr lang="en-US" dirty="0"/>
              <a:t>Team language choices</a:t>
            </a:r>
          </a:p>
          <a:p>
            <a:pPr lvl="1"/>
            <a:r>
              <a:rPr lang="en-US" dirty="0"/>
              <a:t>Language survey – results will be shared at the end of our presentation</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3"/>
          <a:stretch>
            <a:fillRect/>
          </a:stretch>
        </p:blipFill>
        <p:spPr>
          <a:xfrm>
            <a:off x="5403714" y="2603500"/>
            <a:ext cx="5375380" cy="4254500"/>
          </a:xfrm>
          <a:ln w="12700">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Bug Tracking, and Updating and Fixing Code</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r>
              <a:rPr lang="en-US" dirty="0"/>
              <a:t>4. Bug reports project board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3"/>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4"/>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5"/>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6"/>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7"/>
          <a:stretch>
            <a:fillRect/>
          </a:stretch>
        </p:blipFill>
        <p:spPr>
          <a:xfrm>
            <a:off x="5257165" y="2379345"/>
            <a:ext cx="5410835" cy="1139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3"/>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4"/>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5"/>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6"/>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7"/>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8"/>
          <a:stretch>
            <a:fillRect/>
          </a:stretch>
        </p:blipFill>
        <p:spPr>
          <a:xfrm>
            <a:off x="4955540" y="3420745"/>
            <a:ext cx="2447925" cy="2571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246</TotalTime>
  <Words>959</Words>
  <Application>Microsoft Office PowerPoint</Application>
  <PresentationFormat>Widescreen</PresentationFormat>
  <Paragraphs>225</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3</vt:lpstr>
      <vt:lpstr>Ion Boardroom</vt:lpstr>
      <vt:lpstr>The Best Programming Languages</vt:lpstr>
      <vt:lpstr>Team Recommendations</vt:lpstr>
      <vt:lpstr>JESSE - How did you change Code Compare?</vt:lpstr>
      <vt:lpstr>Team Collaboration, Project Management, Roles</vt:lpstr>
      <vt:lpstr>MIMI – Project Page, Public Content  </vt:lpstr>
      <vt:lpstr> NICOLE – Testing,  Bug Tracking, and Updating and Fixing Code  </vt:lpstr>
      <vt:lpstr>NICOLE – Bug reports project board   </vt:lpstr>
      <vt:lpstr>Web Server Hosting</vt:lpstr>
      <vt:lpstr>Web Server Configuration</vt:lpstr>
      <vt:lpstr>Super-Linter Workflow</vt:lpstr>
      <vt:lpstr>HAMID – Deploying Code to the Server, URL for Testing</vt:lpstr>
      <vt:lpstr>HAMID / RICKY – Summary of Project Pages, Assets</vt:lpstr>
      <vt:lpstr>HAMID – Deploying Code to the Server, URL for Testing</vt:lpstr>
      <vt:lpstr>HAMID – Deploying Code to the Server, URL for Testing</vt:lpstr>
      <vt:lpstr>Our Survey: Which Programming Languages Are Most Important?</vt:lpstr>
      <vt:lpstr>Our Survey: Which Programming Language Is Most Important?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Labordia Southwood</cp:lastModifiedBy>
  <cp:revision>86</cp:revision>
  <dcterms:created xsi:type="dcterms:W3CDTF">2022-05-30T20:29:48Z</dcterms:created>
  <dcterms:modified xsi:type="dcterms:W3CDTF">2022-06-07T21:23:45Z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